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60" r:id="rId3"/>
    <p:sldId id="258" r:id="rId4"/>
    <p:sldId id="259" r:id="rId5"/>
    <p:sldId id="261" r:id="rId6"/>
    <p:sldId id="262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8" d="100"/>
          <a:sy n="78" d="100"/>
        </p:scale>
        <p:origin x="-1146" y="23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38686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20165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886169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05852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075855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29796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702577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743503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453561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20931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9399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71000"/>
            <a:lum/>
          </a:blip>
          <a:srcRect/>
          <a:stretch>
            <a:fillRect l="-10000" r="-10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C76054-A872-4756-AD2B-695F010C3BB0}" type="datetimeFigureOut">
              <a:rPr lang="ru-RU" smtClean="0"/>
              <a:t>15.10.2021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6E9A34-3896-4B3F-B357-C705045B57FD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96635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95536" y="1124744"/>
            <a:ext cx="8208912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b="1" dirty="0" smtClean="0">
                <a:solidFill>
                  <a:srgbClr val="C00000"/>
                </a:solidFill>
                <a:latin typeface="Century Gothic" panose="020B0502020202020204" pitchFamily="34" charset="0"/>
              </a:rPr>
              <a:t>Отличие </a:t>
            </a:r>
            <a:r>
              <a:rPr lang="ru-RU" sz="4400" b="1" dirty="0">
                <a:solidFill>
                  <a:srgbClr val="C00000"/>
                </a:solidFill>
                <a:latin typeface="Century Gothic" panose="020B0502020202020204" pitchFamily="34" charset="0"/>
              </a:rPr>
              <a:t>учебного занятия в системе дополнительного образования </a:t>
            </a:r>
            <a:r>
              <a:rPr lang="ru-RU" sz="4400" b="1" dirty="0" smtClean="0">
                <a:solidFill>
                  <a:srgbClr val="C00000"/>
                </a:solidFill>
                <a:latin typeface="Century Gothic" panose="020B0502020202020204" pitchFamily="34" charset="0"/>
              </a:rPr>
              <a:t>от урока в системе </a:t>
            </a:r>
            <a:r>
              <a:rPr lang="ru-RU" sz="4400" b="1" smtClean="0">
                <a:solidFill>
                  <a:srgbClr val="C00000"/>
                </a:solidFill>
                <a:latin typeface="Century Gothic" panose="020B0502020202020204" pitchFamily="34" charset="0"/>
              </a:rPr>
              <a:t>общего образования</a:t>
            </a:r>
            <a:endParaRPr lang="ru-RU" sz="4400" b="1" dirty="0">
              <a:solidFill>
                <a:srgbClr val="C00000"/>
              </a:solidFill>
              <a:latin typeface="Century Gothic" panose="020B0502020202020204" pitchFamily="34" charset="0"/>
            </a:endParaRPr>
          </a:p>
        </p:txBody>
      </p:sp>
      <p:sp>
        <p:nvSpPr>
          <p:cNvPr id="7" name="Подзаголовок 6"/>
          <p:cNvSpPr>
            <a:spLocks noGrp="1"/>
          </p:cNvSpPr>
          <p:nvPr>
            <p:ph type="subTitle" idx="1"/>
          </p:nvPr>
        </p:nvSpPr>
        <p:spPr>
          <a:xfrm>
            <a:off x="4490448" y="4581128"/>
            <a:ext cx="4114000" cy="1201688"/>
          </a:xfrm>
        </p:spPr>
        <p:txBody>
          <a:bodyPr>
            <a:normAutofit fontScale="92500" lnSpcReduction="10000"/>
          </a:bodyPr>
          <a:lstStyle/>
          <a:p>
            <a:pPr algn="r"/>
            <a:endParaRPr lang="ru-RU" sz="1800" b="1" i="1" dirty="0" smtClean="0">
              <a:solidFill>
                <a:schemeClr val="tx1"/>
              </a:solidFill>
            </a:endParaRPr>
          </a:p>
          <a:p>
            <a:pPr algn="r"/>
            <a:r>
              <a:rPr lang="ru-RU" sz="1800" b="1" i="1" dirty="0" smtClean="0">
                <a:solidFill>
                  <a:schemeClr val="tx1"/>
                </a:solidFill>
              </a:rPr>
              <a:t>А. А. </a:t>
            </a:r>
            <a:r>
              <a:rPr lang="ru-RU" sz="1800" b="1" i="1" dirty="0" err="1" smtClean="0">
                <a:solidFill>
                  <a:schemeClr val="tx1"/>
                </a:solidFill>
              </a:rPr>
              <a:t>Сыпачева</a:t>
            </a:r>
            <a:r>
              <a:rPr lang="ru-RU" sz="1800" b="1" i="1" dirty="0" smtClean="0">
                <a:solidFill>
                  <a:schemeClr val="tx1"/>
                </a:solidFill>
              </a:rPr>
              <a:t>,</a:t>
            </a:r>
          </a:p>
          <a:p>
            <a:pPr algn="r"/>
            <a:r>
              <a:rPr lang="ru-RU" sz="1800" b="1" i="1" dirty="0">
                <a:solidFill>
                  <a:schemeClr val="tx1"/>
                </a:solidFill>
              </a:rPr>
              <a:t>старший методист</a:t>
            </a:r>
          </a:p>
          <a:p>
            <a:pPr algn="r"/>
            <a:r>
              <a:rPr lang="ru-RU" sz="1800" b="1" i="1" dirty="0">
                <a:solidFill>
                  <a:schemeClr val="tx1"/>
                </a:solidFill>
              </a:rPr>
              <a:t> МАОУДО  «ДЮЦ «Импульс»</a:t>
            </a:r>
          </a:p>
          <a:p>
            <a:pPr algn="r"/>
            <a:endParaRPr lang="ru-RU" sz="1800" b="1" i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629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116632"/>
            <a:ext cx="8892480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Общее и дополнительное образование: интеграция</a:t>
            </a:r>
            <a:endParaRPr lang="ru-RU" b="1" dirty="0"/>
          </a:p>
        </p:txBody>
      </p:sp>
      <p:sp>
        <p:nvSpPr>
          <p:cNvPr id="6" name="Объект 5"/>
          <p:cNvSpPr>
            <a:spLocks noGrp="1"/>
          </p:cNvSpPr>
          <p:nvPr>
            <p:ph idx="1"/>
          </p:nvPr>
        </p:nvSpPr>
        <p:spPr>
          <a:xfrm>
            <a:off x="539552" y="1484784"/>
            <a:ext cx="8229600" cy="4425355"/>
          </a:xfrm>
        </p:spPr>
        <p:txBody>
          <a:bodyPr/>
          <a:lstStyle/>
          <a:p>
            <a:r>
              <a:rPr lang="ru-RU" sz="2400" dirty="0">
                <a:latin typeface="Verdana" panose="020B0604030504040204" pitchFamily="34" charset="0"/>
                <a:ea typeface="Verdana" panose="020B0604030504040204" pitchFamily="34" charset="0"/>
              </a:rPr>
              <a:t>и</a:t>
            </a:r>
            <a:r>
              <a:rPr lang="ru-RU" sz="2400" dirty="0" smtClean="0">
                <a:latin typeface="Verdana" panose="020B0604030504040204" pitchFamily="34" charset="0"/>
                <a:ea typeface="Verdana" panose="020B0604030504040204" pitchFamily="34" charset="0"/>
              </a:rPr>
              <a:t>меют схожие принципы осуществления образовательной деятельности;</a:t>
            </a:r>
          </a:p>
          <a:p>
            <a:r>
              <a:rPr lang="ru-RU" sz="2400" dirty="0">
                <a:latin typeface="Verdana" panose="020B0604030504040204" pitchFamily="34" charset="0"/>
                <a:ea typeface="Verdana" panose="020B0604030504040204" pitchFamily="34" charset="0"/>
              </a:rPr>
              <a:t>в</a:t>
            </a:r>
            <a:r>
              <a:rPr lang="ru-RU" sz="2400" dirty="0" smtClean="0">
                <a:latin typeface="Verdana" panose="020B0604030504040204" pitchFamily="34" charset="0"/>
                <a:ea typeface="Verdana" panose="020B0604030504040204" pitchFamily="34" charset="0"/>
              </a:rPr>
              <a:t>заимодействие </a:t>
            </a:r>
            <a:r>
              <a:rPr lang="ru-RU" sz="2400" dirty="0">
                <a:latin typeface="Verdana" panose="020B0604030504040204" pitchFamily="34" charset="0"/>
                <a:ea typeface="Verdana" panose="020B0604030504040204" pitchFamily="34" charset="0"/>
              </a:rPr>
              <a:t>общего и дополнительного образования базируется на основе целостности образования, единства образовательного </a:t>
            </a:r>
            <a:r>
              <a:rPr lang="ru-RU" sz="2400" dirty="0" smtClean="0">
                <a:latin typeface="Verdana" panose="020B0604030504040204" pitchFamily="34" charset="0"/>
                <a:ea typeface="Verdana" panose="020B0604030504040204" pitchFamily="34" charset="0"/>
              </a:rPr>
              <a:t>процесса</a:t>
            </a:r>
            <a:r>
              <a:rPr lang="ru-RU" sz="2400" dirty="0" smtClean="0">
                <a:latin typeface="Helvetica Neue"/>
              </a:rPr>
              <a:t>;</a:t>
            </a:r>
          </a:p>
          <a:p>
            <a:r>
              <a:rPr lang="ru-RU" sz="2400" dirty="0" smtClean="0">
                <a:latin typeface="Open Sans"/>
              </a:rPr>
              <a:t>интеграция </a:t>
            </a:r>
            <a:r>
              <a:rPr lang="ru-RU" sz="2400" dirty="0">
                <a:latin typeface="Open Sans"/>
              </a:rPr>
              <a:t>общего и дополнительного образования детей </a:t>
            </a:r>
            <a:r>
              <a:rPr lang="ru-RU" sz="2400" dirty="0" smtClean="0">
                <a:latin typeface="Open Sans"/>
              </a:rPr>
              <a:t>позволяет создавать </a:t>
            </a:r>
            <a:r>
              <a:rPr lang="ru-RU" sz="2400" dirty="0">
                <a:latin typeface="Open Sans"/>
              </a:rPr>
              <a:t>условия для разработки новых форм воплощения в жизнь </a:t>
            </a:r>
            <a:r>
              <a:rPr lang="ru-RU" sz="2400" dirty="0" err="1">
                <a:latin typeface="Open Sans"/>
              </a:rPr>
              <a:t>метапредметного</a:t>
            </a:r>
            <a:r>
              <a:rPr lang="ru-RU" sz="2400" dirty="0">
                <a:latin typeface="Open Sans"/>
              </a:rPr>
              <a:t> </a:t>
            </a:r>
            <a:r>
              <a:rPr lang="ru-RU" sz="2400" dirty="0" smtClean="0">
                <a:latin typeface="Open Sans"/>
              </a:rPr>
              <a:t>подхода, </a:t>
            </a:r>
            <a:r>
              <a:rPr lang="ru-RU" sz="2400" dirty="0">
                <a:latin typeface="Open Sans"/>
              </a:rPr>
              <a:t>являющихся сегодня </a:t>
            </a:r>
            <a:r>
              <a:rPr lang="ru-RU" sz="2400" dirty="0" smtClean="0">
                <a:latin typeface="Open Sans"/>
              </a:rPr>
              <a:t>ведущим в образовании.</a:t>
            </a:r>
            <a:endParaRPr lang="ru-RU" sz="2400" dirty="0" smtClean="0">
              <a:latin typeface="Helvetica Neue"/>
            </a:endParaRPr>
          </a:p>
          <a:p>
            <a:endParaRPr lang="ru-RU" sz="2400" dirty="0" smtClean="0">
              <a:latin typeface="Helvetica Neue"/>
            </a:endParaRPr>
          </a:p>
          <a:p>
            <a:endParaRPr lang="ru-RU" sz="2400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20409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95536" y="188640"/>
            <a:ext cx="8424936" cy="1152128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Общее и дополнительное образование: основные отличия</a:t>
            </a:r>
            <a:endParaRPr lang="ru-RU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755576" y="5445224"/>
            <a:ext cx="7992888" cy="792088"/>
          </a:xfrm>
        </p:spPr>
        <p:txBody>
          <a:bodyPr>
            <a:normAutofit fontScale="55000" lnSpcReduction="20000"/>
          </a:bodyPr>
          <a:lstStyle/>
          <a:p>
            <a:pPr fontAlgn="t">
              <a:spcBef>
                <a:spcPts val="0"/>
              </a:spcBef>
            </a:pPr>
            <a:r>
              <a:rPr lang="ru-RU" b="1" dirty="0">
                <a:solidFill>
                  <a:schemeClr val="tx1"/>
                </a:solidFill>
                <a:latin typeface="Verdana"/>
                <a:ea typeface="Times New Roman"/>
                <a:cs typeface="Times New Roman"/>
              </a:rPr>
              <a:t>Основным отличием дополнительного образования от общего является свободный выбор ребенком </a:t>
            </a:r>
            <a:endParaRPr lang="ru-RU" b="1" dirty="0" smtClean="0">
              <a:solidFill>
                <a:schemeClr val="tx1"/>
              </a:solidFill>
              <a:latin typeface="Verdana"/>
              <a:ea typeface="Times New Roman"/>
              <a:cs typeface="Times New Roman"/>
            </a:endParaRPr>
          </a:p>
          <a:p>
            <a:pPr fontAlgn="t">
              <a:spcBef>
                <a:spcPts val="0"/>
              </a:spcBef>
            </a:pPr>
            <a:r>
              <a:rPr lang="ru-RU" b="1" dirty="0" smtClean="0">
                <a:solidFill>
                  <a:schemeClr val="tx1"/>
                </a:solidFill>
                <a:latin typeface="Verdana"/>
                <a:ea typeface="Times New Roman"/>
                <a:cs typeface="Times New Roman"/>
              </a:rPr>
              <a:t>видов занятий!!! </a:t>
            </a:r>
            <a:endParaRPr lang="ru-RU" dirty="0">
              <a:solidFill>
                <a:schemeClr val="tx1"/>
              </a:solidFill>
              <a:latin typeface="Arial"/>
            </a:endParaRPr>
          </a:p>
          <a:p>
            <a:pPr algn="l" fontAlgn="t">
              <a:spcBef>
                <a:spcPts val="0"/>
              </a:spcBef>
            </a:pPr>
            <a:endParaRPr lang="ru-RU" dirty="0">
              <a:latin typeface="Arial"/>
            </a:endParaRPr>
          </a:p>
          <a:p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8539449"/>
              </p:ext>
            </p:extLst>
          </p:nvPr>
        </p:nvGraphicFramePr>
        <p:xfrm>
          <a:off x="395536" y="1412776"/>
          <a:ext cx="8208912" cy="37513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04456"/>
                <a:gridCol w="4104456"/>
              </a:tblGrid>
              <a:tr h="825243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Общее образование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Дополнительное образование</a:t>
                      </a:r>
                      <a:endParaRPr lang="ru-RU" dirty="0"/>
                    </a:p>
                  </a:txBody>
                  <a:tcPr/>
                </a:tc>
              </a:tr>
              <a:tr h="478117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  <a:cs typeface="Times New Roman"/>
                        </a:rPr>
                        <a:t>1. Школьное образование обязано ориентироваться на достижение образовательных стандартов</a:t>
                      </a:r>
                      <a:endParaRPr lang="ru-RU" sz="1400" dirty="0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  <a:cs typeface="+mn-cs"/>
                        </a:rPr>
                        <a:t>1.</a:t>
                      </a:r>
                      <a:r>
                        <a:rPr lang="ru-RU" sz="1400" b="1" baseline="0" dirty="0" smtClean="0"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  <a:cs typeface="+mn-cs"/>
                        </a:rPr>
                        <a:t> </a:t>
                      </a:r>
                      <a:r>
                        <a:rPr lang="ru-RU" sz="1400" b="1" baseline="0" dirty="0" smtClean="0"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  <a:cs typeface="Times New Roman"/>
                        </a:rPr>
                        <a:t>В</a:t>
                      </a:r>
                      <a:r>
                        <a:rPr lang="ru-RU" sz="1400" b="1" dirty="0" smtClean="0"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  <a:cs typeface="Times New Roman"/>
                        </a:rPr>
                        <a:t> условиях дополнительного образования дети обучаются главным образом «по интересам»</a:t>
                      </a:r>
                      <a:br>
                        <a:rPr lang="ru-RU" sz="1400" b="1" dirty="0" smtClean="0"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  <a:cs typeface="Times New Roman"/>
                        </a:rPr>
                      </a:br>
                      <a:endParaRPr lang="ru-RU" sz="1400" dirty="0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</a:tr>
              <a:tr h="478117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2. </a:t>
                      </a:r>
                      <a:r>
                        <a:rPr lang="ru-RU" sz="1400" b="1" dirty="0" smtClean="0">
                          <a:effectLst/>
                          <a:latin typeface="Verdana"/>
                          <a:ea typeface="Verdana" panose="020B0604030504040204" pitchFamily="34" charset="0"/>
                          <a:cs typeface="Times New Roman"/>
                        </a:rPr>
                        <a:t>И</a:t>
                      </a:r>
                      <a:r>
                        <a:rPr lang="ru-RU" sz="1400" b="1" dirty="0" smtClean="0">
                          <a:effectLst/>
                          <a:latin typeface="Verdana"/>
                          <a:ea typeface="Times New Roman"/>
                          <a:cs typeface="Times New Roman"/>
                        </a:rPr>
                        <a:t>спользуются стандартные учебные программы</a:t>
                      </a:r>
                      <a:endParaRPr lang="ru-RU" sz="1400" dirty="0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effectLst/>
                          <a:latin typeface="Verdana"/>
                          <a:ea typeface="Times New Roman"/>
                          <a:cs typeface="Times New Roman"/>
                        </a:rPr>
                        <a:t>2. Используются</a:t>
                      </a:r>
                      <a:r>
                        <a:rPr lang="ru-RU" sz="1400" b="1" baseline="0" dirty="0" smtClean="0">
                          <a:effectLst/>
                          <a:latin typeface="Verdana"/>
                          <a:ea typeface="Times New Roman"/>
                          <a:cs typeface="Times New Roman"/>
                        </a:rPr>
                        <a:t> как модифицированные программы, так и авторские</a:t>
                      </a:r>
                      <a:endParaRPr lang="ru-RU" sz="1400" dirty="0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</a:tr>
              <a:tr h="478117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effectLst/>
                          <a:latin typeface="Verdana"/>
                          <a:ea typeface="Times New Roman"/>
                          <a:cs typeface="Times New Roman"/>
                        </a:rPr>
                        <a:t>3. Индивидуализация обучения осуществляется со стороны учителя</a:t>
                      </a:r>
                      <a:endParaRPr lang="ru-RU" sz="1400" dirty="0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effectLst/>
                          <a:latin typeface="Verdana"/>
                          <a:ea typeface="Times New Roman"/>
                          <a:cs typeface="Times New Roman"/>
                        </a:rPr>
                        <a:t>3. Реализуется свободный выбор учащимся вида занятий и педагога</a:t>
                      </a:r>
                      <a:endParaRPr lang="ru-RU" sz="1400" dirty="0"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</a:tr>
              <a:tr h="478117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4. Общее</a:t>
                      </a:r>
                      <a:r>
                        <a:rPr lang="ru-RU" sz="1400" b="1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образование включает небольшую часть вариативного учебного плана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b="1" i="0" dirty="0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4. Дополнительное образование усиливает вариативную составляющую общего образования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1503612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Отличие урока от учебного занятия</a:t>
            </a:r>
            <a:endParaRPr lang="ru-RU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29041954"/>
              </p:ext>
            </p:extLst>
          </p:nvPr>
        </p:nvGraphicFramePr>
        <p:xfrm>
          <a:off x="395536" y="1412776"/>
          <a:ext cx="8229600" cy="3901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280040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Урок</a:t>
                      </a:r>
                      <a:r>
                        <a:rPr lang="ru-RU" baseline="0" dirty="0" smtClean="0"/>
                        <a:t> в системе общего образования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Учебное занятие</a:t>
                      </a:r>
                      <a:r>
                        <a:rPr lang="ru-RU" baseline="0" dirty="0" smtClean="0"/>
                        <a:t> в системе дополнительного образования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kumimoji="0" lang="ru-RU" sz="1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20202"/>
                          </a:solidFill>
                          <a:effectLst/>
                          <a:uLnTx/>
                          <a:uFillTx/>
                          <a:latin typeface="Verdana" panose="020B0604030504040204" pitchFamily="34" charset="0"/>
                          <a:ea typeface="Verdana" panose="020B0604030504040204" pitchFamily="34" charset="0"/>
                          <a:cs typeface="+mn-cs"/>
                        </a:rPr>
                        <a:t>1. Урок обязателен для всех учеников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1. Учебное занятия</a:t>
                      </a:r>
                      <a:r>
                        <a:rPr lang="ru-RU" sz="1400" b="1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в дополнительном образовании – добровольный выбор ребенка и родителей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2. </a:t>
                      </a:r>
                      <a:r>
                        <a:rPr kumimoji="0" lang="ru-RU" sz="1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20202"/>
                          </a:solidFill>
                          <a:effectLst/>
                          <a:uLnTx/>
                          <a:uFillTx/>
                          <a:latin typeface="Verdana" panose="020B0604030504040204" pitchFamily="34" charset="0"/>
                          <a:ea typeface="Verdana" panose="020B0604030504040204" pitchFamily="34" charset="0"/>
                          <a:cs typeface="+mn-cs"/>
                        </a:rPr>
                        <a:t>Урок имеет четкую структуру проведения – подготовительная часть, проверка домашнего задания, изучение нового материала, проверка знаний</a:t>
                      </a:r>
                      <a:endParaRPr kumimoji="0" lang="ru-RU" sz="14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Verdana" panose="020B0604030504040204" pitchFamily="34" charset="0"/>
                        <a:ea typeface="Verdana" panose="020B0604030504040204" pitchFamily="34" charset="0"/>
                        <a:cs typeface="+mn-cs"/>
                      </a:endParaRPr>
                    </a:p>
                    <a:p>
                      <a:endParaRPr lang="ru-RU" sz="1400" b="1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2. </a:t>
                      </a:r>
                      <a:r>
                        <a:rPr kumimoji="0" lang="ru-RU" sz="1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20202"/>
                          </a:solidFill>
                          <a:effectLst/>
                          <a:uLnTx/>
                          <a:uFillTx/>
                          <a:latin typeface="Verdana" panose="020B0604030504040204" pitchFamily="34" charset="0"/>
                          <a:ea typeface="Verdana" panose="020B0604030504040204" pitchFamily="34" charset="0"/>
                          <a:cs typeface="+mn-cs"/>
                        </a:rPr>
                        <a:t>Занятие может иметь более свободную форму, педагог меняет свою роль и выполняет роль консультанта, который помогает изучить материал ученикам самостоятельно, реализовать свои умения и оценить свои знания</a:t>
                      </a:r>
                      <a:endParaRPr kumimoji="0" lang="ru-RU" sz="1400" b="1" i="0" u="none" strike="noStrike" kern="1200" cap="none" spc="0" normalizeH="0" baseline="0" noProof="0" dirty="0" smtClean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Verdana" panose="020B0604030504040204" pitchFamily="34" charset="0"/>
                        <a:ea typeface="Verdana" panose="020B0604030504040204" pitchFamily="34" charset="0"/>
                        <a:cs typeface="+mn-cs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3. Цель - </a:t>
                      </a:r>
                      <a:r>
                        <a:rPr lang="ru-RU" sz="1400" b="1" i="0" dirty="0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развитие умственных</a:t>
                      </a:r>
                      <a:r>
                        <a:rPr lang="ru-RU" sz="1400" b="1" i="0" baseline="0" dirty="0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</a:t>
                      </a:r>
                      <a:r>
                        <a:rPr lang="ru-RU" sz="1400" b="1" i="0" dirty="0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способностей каждого из обучающихся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3. Цель – овладение обучающимися определенными навыками для применения</a:t>
                      </a:r>
                      <a:r>
                        <a:rPr lang="ru-RU" sz="1400" b="1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их на практике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090511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/>
              <a:t>Отличие урока от учебного занятия</a:t>
            </a:r>
            <a:endParaRPr lang="ru-RU" b="1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2660887"/>
              </p:ext>
            </p:extLst>
          </p:nvPr>
        </p:nvGraphicFramePr>
        <p:xfrm>
          <a:off x="395536" y="1340768"/>
          <a:ext cx="8229600" cy="39497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136024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Урок</a:t>
                      </a:r>
                      <a:r>
                        <a:rPr lang="ru-RU" baseline="0" dirty="0" smtClean="0"/>
                        <a:t> в системе общего образования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Учебное занятие</a:t>
                      </a:r>
                      <a:r>
                        <a:rPr lang="ru-RU" baseline="0" dirty="0" smtClean="0"/>
                        <a:t> в системе дополнительного образования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400" b="1" i="0" dirty="0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1. Во время уроков ученики овладевают новыми навыками и умениями, которые касаются как точных наук, так и нравственных и мировоззренческих идей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b="1" i="0" dirty="0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1. Основное содержание дополнительного образования - </a:t>
                      </a:r>
                      <a:r>
                        <a:rPr lang="ru-RU" sz="1400" b="1" i="0" dirty="0" err="1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практикоориентированное</a:t>
                      </a:r>
                      <a:r>
                        <a:rPr lang="ru-RU" sz="1400" b="1" i="0" dirty="0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, </a:t>
                      </a:r>
                      <a:r>
                        <a:rPr lang="ru-RU" sz="1400" b="1" i="0" dirty="0" err="1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деятельностное</a:t>
                      </a:r>
                      <a:endParaRPr lang="ru-RU" sz="1400" b="1" dirty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1400" b="1" i="0" dirty="0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2. Урок строго ограничен временными рамками, он</a:t>
                      </a:r>
                      <a:r>
                        <a:rPr lang="ru-RU" sz="1400" b="1" i="0" baseline="0" dirty="0" smtClean="0">
                          <a:solidFill>
                            <a:schemeClr val="tx1"/>
                          </a:solidFill>
                          <a:effectLst/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не должен длиться более 40-45 минут.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2. Учебное</a:t>
                      </a:r>
                      <a:r>
                        <a:rPr lang="ru-RU" sz="1400" b="1" baseline="0" dirty="0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 занятия может проводиться и более установленного в расписании времени, но не более установленного </a:t>
                      </a:r>
                      <a:r>
                        <a:rPr lang="ru-RU" sz="1400" b="1" baseline="0" dirty="0" err="1" smtClean="0">
                          <a:solidFill>
                            <a:schemeClr val="tx1"/>
                          </a:solidFill>
                          <a:latin typeface="Verdana" panose="020B0604030504040204" pitchFamily="34" charset="0"/>
                          <a:ea typeface="Verdana" panose="020B0604030504040204" pitchFamily="34" charset="0"/>
                        </a:rPr>
                        <a:t>СанПин</a:t>
                      </a:r>
                      <a:endParaRPr lang="ru-RU" sz="1400" b="1" dirty="0" smtClean="0">
                        <a:solidFill>
                          <a:schemeClr val="tx1"/>
                        </a:solidFill>
                        <a:latin typeface="Verdana" panose="020B0604030504040204" pitchFamily="34" charset="0"/>
                        <a:ea typeface="Verdana" panose="020B0604030504040204" pitchFamily="34" charset="0"/>
                      </a:endParaRPr>
                    </a:p>
                  </a:txBody>
                  <a:tcPr/>
                </a:tc>
              </a:tr>
              <a:tr h="1206584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Verdana" panose="020B0604030504040204" pitchFamily="34" charset="0"/>
                          <a:ea typeface="Verdana" panose="020B0604030504040204" pitchFamily="34" charset="0"/>
                          <a:cs typeface="+mn-cs"/>
                        </a:rPr>
                        <a:t>3. Урок проводится для группы детей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Verdana" panose="020B0604030504040204" pitchFamily="34" charset="0"/>
                          <a:ea typeface="Verdana" panose="020B0604030504040204" pitchFamily="34" charset="0"/>
                          <a:cs typeface="+mn-cs"/>
                        </a:rPr>
                        <a:t>3. Учебное занятие может проводиться как для группы детей, так и для 2-3 учеников или даже для одного ученика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658659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8800" b="1" dirty="0">
                <a:solidFill>
                  <a:srgbClr val="FF0000"/>
                </a:solidFill>
                <a:latin typeface="Century Gothic" panose="020B0502020202020204" pitchFamily="34" charset="0"/>
                <a:ea typeface="+mj-ea"/>
                <a:cs typeface="+mj-cs"/>
              </a:rPr>
              <a:t>СПАСИБО ЗА </a:t>
            </a:r>
            <a:r>
              <a:rPr lang="ru-RU" sz="8800" b="1" dirty="0" smtClean="0">
                <a:solidFill>
                  <a:srgbClr val="FF0000"/>
                </a:solidFill>
                <a:latin typeface="Century Gothic" panose="020B0502020202020204" pitchFamily="34" charset="0"/>
                <a:ea typeface="+mj-ea"/>
                <a:cs typeface="+mj-cs"/>
              </a:rPr>
              <a:t>ВНИМАНИЕ!</a:t>
            </a:r>
            <a:endParaRPr lang="ru-RU" sz="8800" b="1" dirty="0">
              <a:solidFill>
                <a:srgbClr val="FF0000"/>
              </a:solidFill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05573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prism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292</TotalTime>
  <Words>410</Words>
  <Application>Microsoft Office PowerPoint</Application>
  <PresentationFormat>Экран (4:3)</PresentationFormat>
  <Paragraphs>42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Тема Office</vt:lpstr>
      <vt:lpstr>Презентация PowerPoint</vt:lpstr>
      <vt:lpstr>Общее и дополнительное образование: интеграция</vt:lpstr>
      <vt:lpstr>Общее и дополнительное образование: основные отличия</vt:lpstr>
      <vt:lpstr>Отличие урока от учебного занятия</vt:lpstr>
      <vt:lpstr>Отличие урока от учебного занятия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IM-08</dc:creator>
  <cp:lastModifiedBy>Лобанова Елена Сергеевна</cp:lastModifiedBy>
  <cp:revision>38</cp:revision>
  <dcterms:created xsi:type="dcterms:W3CDTF">2019-05-22T05:12:16Z</dcterms:created>
  <dcterms:modified xsi:type="dcterms:W3CDTF">2021-10-15T04:49:15Z</dcterms:modified>
</cp:coreProperties>
</file>

<file path=docProps/thumbnail.jpeg>
</file>